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2" autoAdjust="0"/>
    <p:restoredTop sz="94660"/>
  </p:normalViewPr>
  <p:slideViewPr>
    <p:cSldViewPr snapToGrid="0">
      <p:cViewPr>
        <p:scale>
          <a:sx n="95" d="100"/>
          <a:sy n="95" d="100"/>
        </p:scale>
        <p:origin x="-163" y="-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6126B48-0A8A-4FDF-B07F-760CF644C714}" type="datetimeFigureOut">
              <a:rPr lang="ru-RU" smtClean="0"/>
              <a:pPr/>
              <a:t>10.01.2023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27A3A84-3BB1-4448-B7EE-33A935AC1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44291" y="248194"/>
            <a:ext cx="719921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altLang="ru-RU" sz="3200" b="1" dirty="0" smtClean="0">
                <a:latin typeface="Arial" pitchFamily="34" charset="0"/>
                <a:cs typeface="Arial" pitchFamily="34" charset="0"/>
              </a:rPr>
              <a:t>Әл-Фараби атындағыҚазақ Ұлттық Университет</a:t>
            </a:r>
          </a:p>
          <a:p>
            <a:pPr algn="ctr"/>
            <a:r>
              <a:rPr lang="kk-KZ" altLang="ru-RU" sz="3200" b="1" dirty="0" smtClean="0">
                <a:latin typeface="Arial" pitchFamily="34" charset="0"/>
                <a:cs typeface="Arial" pitchFamily="34" charset="0"/>
              </a:rPr>
              <a:t>Экономика және бизнес Жоғары мектебі</a:t>
            </a:r>
          </a:p>
          <a:p>
            <a:pPr algn="ctr"/>
            <a:r>
              <a:rPr lang="kk-KZ" altLang="ru-RU" sz="3200" b="1" dirty="0" smtClean="0">
                <a:latin typeface="Arial" pitchFamily="34" charset="0"/>
                <a:cs typeface="Arial" pitchFamily="34" charset="0"/>
              </a:rPr>
              <a:t>“Қаржы және есеп” кафедрасы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204" y="240695"/>
            <a:ext cx="1800000" cy="179279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909011" y="3429000"/>
            <a:ext cx="96733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kk-KZ" altLang="ru-RU" sz="3300" b="1" dirty="0">
                <a:latin typeface="Arial" pitchFamily="34" charset="0"/>
                <a:cs typeface="Arial" pitchFamily="34" charset="0"/>
              </a:rPr>
              <a:t>2-тақырып </a:t>
            </a:r>
            <a:r>
              <a:rPr lang="kk-KZ" sz="3600" dirty="0"/>
              <a:t>ҚР салық жүйесі: қалыптасу кезеңдері, қазіргі жай - күйінің сипаттамасы</a:t>
            </a:r>
            <a:r>
              <a:rPr lang="kk-KZ" altLang="ru-RU" sz="3300" b="1" dirty="0">
                <a:latin typeface="Arial" pitchFamily="34" charset="0"/>
                <a:cs typeface="Arial" pitchFamily="34" charset="0"/>
              </a:rPr>
              <a:t> </a:t>
            </a:r>
            <a:endParaRPr lang="ru-RU" altLang="ru-RU" sz="33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577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48062" y="1188720"/>
            <a:ext cx="10427677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/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Құқықтық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қамтамасыз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ету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бөлімінің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негізгі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қызметі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: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/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комитетін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Заңдармен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нұсқаулықтармен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өзге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де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заңнамалық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кесімдермен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қамтамасыз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ету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/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соттарда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құқықтық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қорғау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органдарында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комитетінің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мүддесін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қорғау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т.б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/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Ұйымдастыру-бақылау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қызметінің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бөлімінің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негізгі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қызметі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: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/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комитетінің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іс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жоспарын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жасау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оны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іске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асыру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/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2-Н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есебін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жинақтап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жасау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/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жоғарғы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органдарға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мәліметтер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беру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/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мәліметтер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алмасу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т.б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/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Ақпаратпен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қамтамасыз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ету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есеп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бөлімінің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негізгі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қызметі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: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/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бюджетке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түскен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салықтардың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есебін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жүргізу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/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төлеушілердің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жеке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шотын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ашу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жүргізу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/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1-Н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есебін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жинақтап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жасау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/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болжама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мәліметтердің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орындалу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есебін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тұрақты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жүргізу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т.б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lvl="0" algn="just">
              <a:tabLst>
                <a:tab pos="361950" algn="l"/>
                <a:tab pos="4231005" algn="l"/>
              </a:tabLst>
            </a:pP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89836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48062" y="1188720"/>
            <a:ext cx="10427677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/>
            <a:r>
              <a:rPr lang="kk-KZ" altLang="ru-RU" sz="2000" b="1" dirty="0" smtClean="0">
                <a:latin typeface="Arial" pitchFamily="34" charset="0"/>
                <a:cs typeface="Arial" pitchFamily="34" charset="0"/>
              </a:rPr>
              <a:t>Дәріске қолданылған әдебиеттер тізімі:</a:t>
            </a:r>
          </a:p>
          <a:p>
            <a:pPr indent="360363"/>
            <a:endParaRPr lang="kk-KZ" altLang="ru-RU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ҚР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Кодексі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01.01.201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ж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жағдай бойынша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. Ермекбаева Б.Ж. және т.б.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Салықтар және салық салу, Оқулық, Алматы Қазақ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Университеті,2014ж.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 3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АрзаеваМ.Ж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Салықтық әкімшіліктендіру.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Оқу құралы, АлматыҚазақ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Университеті,2013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Жакипбеков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С.Т.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Абдибеков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С.У Налоговое планирование и прогнозирование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Алматы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2014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ж.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 5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Ермекбаева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Б.Ж.Арзаева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М.Ж.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Салықтық жоспарлау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және бақылау.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Оқу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құралы, Алматы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Қазақ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Университеті,2009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ж.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 6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Ермекбаева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Б.Ж. Проблемы развития налоговой системы Республики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Казахстан   в   условиях   глобализации 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экномики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 -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Алматы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: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Қазақ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университеті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2007. – 138 с.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 7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Методика исчисления налогов и других обязательных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Ермекбаева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Б.Ж., Мустафина А.К.,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Мухияева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Д.М.,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Қазақ Университеті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2013 г.</a:t>
            </a:r>
          </a:p>
          <a:p>
            <a:pPr lvl="0" algn="just">
              <a:tabLst>
                <a:tab pos="361950" algn="l"/>
                <a:tab pos="4231005" algn="l"/>
              </a:tabLst>
            </a:pP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89836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25040" y="470264"/>
            <a:ext cx="904820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endParaRPr lang="ru-RU" alt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/>
            <a:r>
              <a:rPr lang="kk-KZ" altLang="ru-RU" sz="3300" b="1" dirty="0" smtClean="0">
                <a:latin typeface="Arial" pitchFamily="34" charset="0"/>
                <a:cs typeface="Arial" pitchFamily="34" charset="0"/>
              </a:rPr>
              <a:t>2-тақырып </a:t>
            </a:r>
            <a:r>
              <a:rPr lang="kk-KZ" sz="3600" dirty="0"/>
              <a:t>ҚР салық жүйесі: қалыптасу кезеңдері, қазіргі жай - күйінің сипаттамасы</a:t>
            </a:r>
            <a:r>
              <a:rPr lang="kk-KZ" altLang="ru-RU" sz="33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altLang="ru-RU" sz="3300" b="1" dirty="0" smtClean="0">
              <a:latin typeface="Arial" pitchFamily="34" charset="0"/>
              <a:cs typeface="Arial" pitchFamily="34" charset="0"/>
            </a:endParaRPr>
          </a:p>
          <a:p>
            <a:pPr marL="0" lvl="1"/>
            <a:endParaRPr lang="ru-RU" altLang="ru-RU" sz="4000" dirty="0" smtClean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ru-RU" altLang="ru-RU" sz="4000" dirty="0" smtClean="0">
                <a:latin typeface="Arial" pitchFamily="34" charset="0"/>
                <a:cs typeface="Arial" pitchFamily="34" charset="0"/>
              </a:rPr>
              <a:t>1.</a:t>
            </a:r>
            <a:r>
              <a:rPr lang="kk-KZ" alt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altLang="ru-RU" sz="2800" b="1" dirty="0" smtClean="0">
                <a:latin typeface="Arial" pitchFamily="34" charset="0"/>
                <a:cs typeface="Arial" pitchFamily="34" charset="0"/>
              </a:rPr>
              <a:t>Салық жүйесі: даму кезеңдері,  салық салуды ұйымдастыру</a:t>
            </a:r>
            <a:endParaRPr lang="ru-RU" altLang="ru-RU" sz="2800" dirty="0" smtClean="0">
              <a:latin typeface="Arial" pitchFamily="34" charset="0"/>
              <a:cs typeface="Arial" pitchFamily="34" charset="0"/>
            </a:endParaRPr>
          </a:p>
          <a:p>
            <a:endParaRPr lang="ru-RU" altLang="ru-RU" sz="3600" dirty="0" smtClean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ru-RU" altLang="ru-RU" sz="40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kk-KZ" altLang="ru-RU" sz="3200" b="1" dirty="0" smtClean="0">
                <a:latin typeface="Arial" pitchFamily="34" charset="0"/>
                <a:cs typeface="Arial" pitchFamily="34" charset="0"/>
              </a:rPr>
              <a:t>Салық саясаты: түрлері, мақсаты және міндеттері</a:t>
            </a:r>
            <a:endParaRPr lang="ru-RU" alt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577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93224" y="574766"/>
            <a:ext cx="945097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 algn="just">
              <a:defRPr/>
            </a:pPr>
            <a:r>
              <a:rPr lang="kk-KZ" sz="2200" dirty="0" smtClean="0">
                <a:latin typeface="Arial" pitchFamily="34" charset="0"/>
                <a:cs typeface="Arial" pitchFamily="34" charset="0"/>
              </a:rPr>
              <a:t>Қазақстандағы нарық экономикасына көшу барысында экономикалық реформалар  жүргізгенде мемлекет алдына салық   жүйесі арқылы тиімді және оңтайлы салық қатынастарын құру  мәселесі орын алды.</a:t>
            </a:r>
          </a:p>
          <a:p>
            <a:pPr indent="360363" algn="just">
              <a:defRPr/>
            </a:pPr>
            <a:r>
              <a:rPr lang="kk-KZ" sz="2200" dirty="0" smtClean="0">
                <a:latin typeface="Arial" pitchFamily="34" charset="0"/>
                <a:cs typeface="Arial" pitchFamily="34" charset="0"/>
              </a:rPr>
              <a:t>Салық жүйесі мемлекет қаржы көздерін жасаудың ең негізгі құралы болуымен қатар ел экономикасын қайта құруға, өндірістің ұлғайып дамуына және саяси әлеуметтік шаралардың толығымен іске асуына мүмкіндік туғы-зады. Еліміздің салық жүйесінің дамуын 4 кезеңге бөліп қарастыруға болады. </a:t>
            </a:r>
          </a:p>
          <a:p>
            <a:pPr>
              <a:defRPr/>
            </a:pPr>
            <a:r>
              <a:rPr lang="kk-KZ" sz="2200" dirty="0" smtClean="0">
                <a:latin typeface="Arial" pitchFamily="34" charset="0"/>
                <a:cs typeface="Arial" pitchFamily="34" charset="0"/>
              </a:rPr>
              <a:t>1 кезең (1992-1995 ж.ж.) – жаңа салық жүйесі базисінің, салық кезезінің өңделуі және іске қосылуы;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kk-KZ" sz="2200" dirty="0" smtClean="0">
                <a:latin typeface="Arial" pitchFamily="34" charset="0"/>
                <a:cs typeface="Arial" pitchFamily="34" charset="0"/>
              </a:rPr>
              <a:t>2 кезең (1996-1998 ж.ж.) – нарықтық экономика талаптарына сай келетін салық жүйесін құруды аяқтау;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kk-KZ" sz="2200" dirty="0" smtClean="0">
                <a:latin typeface="Arial" pitchFamily="34" charset="0"/>
                <a:cs typeface="Arial" pitchFamily="34" charset="0"/>
              </a:rPr>
              <a:t>3 кезең (1998-2000 ж.ж.) – барлық қағидалардың ескерілуі арқылы салық жүйесіне өзгерістер мен толықтыруларды енгізу, салық жүйесін одан әрі жетілдіру.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kk-KZ" sz="2200" dirty="0" smtClean="0">
                <a:latin typeface="Arial" pitchFamily="34" charset="0"/>
                <a:cs typeface="Arial" pitchFamily="34" charset="0"/>
              </a:rPr>
              <a:t>4 кезең (2001-2002 ж.ж.) – Жаңа Салық Кодексі қабылданып, іске қосылды. 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530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3771" y="653144"/>
            <a:ext cx="1018902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/>
            <a:r>
              <a:rPr lang="kk-KZ" altLang="ru-RU" sz="2400" dirty="0" smtClean="0">
                <a:latin typeface="Arial" pitchFamily="34" charset="0"/>
                <a:cs typeface="Arial" pitchFamily="34" charset="0"/>
              </a:rPr>
              <a:t>Екінші кезеңде  - (XVІ –XІX ғғ басы)  әлемде мемлекеттік мекемелер желісі қалыптаса бастады. Мемлекет қызметтің бір бөлігін өзіне алды: алымның квотасын орнатты, салықтарды жинау үрдісін  бақылауға алды.</a:t>
            </a:r>
            <a:endParaRPr lang="ru-RU" altLang="ru-RU" sz="2400" dirty="0" smtClean="0">
              <a:latin typeface="Arial" pitchFamily="34" charset="0"/>
              <a:cs typeface="Arial" pitchFamily="34" charset="0"/>
            </a:endParaRPr>
          </a:p>
          <a:p>
            <a:pPr indent="360363"/>
            <a:r>
              <a:rPr lang="kk-KZ" altLang="ru-RU" sz="2400" dirty="0" smtClean="0">
                <a:latin typeface="Arial" pitchFamily="34" charset="0"/>
                <a:cs typeface="Arial" pitchFamily="34" charset="0"/>
              </a:rPr>
              <a:t>Үшінші кезең – салық салу және оны бекітумен байланысты барлық қызметтерді мемлекет өз қолына алды. Аймақтық билік органдары мемлекеттің көмекшісі ролінде болды. </a:t>
            </a:r>
          </a:p>
          <a:p>
            <a:pPr indent="360363" algn="just"/>
            <a:r>
              <a:rPr lang="kk-KZ" altLang="ru-RU" sz="2400" dirty="0" smtClean="0">
                <a:latin typeface="Arial" pitchFamily="34" charset="0"/>
                <a:cs typeface="Arial" pitchFamily="34" charset="0"/>
              </a:rPr>
              <a:t>Салықтың экономикалық мазмұны олардың негізгі функцияларымен сипатталады. Салықтың ең негізгі функциясы болып – фискалдық саналады. </a:t>
            </a:r>
          </a:p>
          <a:p>
            <a:pPr indent="360363" algn="just"/>
            <a:r>
              <a:rPr lang="kk-KZ" altLang="ru-RU" sz="2400" dirty="0" smtClean="0">
                <a:latin typeface="Arial" pitchFamily="34" charset="0"/>
                <a:cs typeface="Arial" pitchFamily="34" charset="0"/>
              </a:rPr>
              <a:t>Салықтың реттеуші функциясы, олардың ұдайы өндіріс процесінің серпініне және көлеміне ықпал етуімен ерекшелінеді. </a:t>
            </a:r>
          </a:p>
          <a:p>
            <a:pPr indent="360363" algn="just"/>
            <a:r>
              <a:rPr lang="kk-KZ" altLang="ru-RU" sz="2400" dirty="0" smtClean="0">
                <a:latin typeface="Arial" pitchFamily="34" charset="0"/>
                <a:cs typeface="Arial" pitchFamily="34" charset="0"/>
              </a:rPr>
              <a:t>Салықтың ынталандырушы функциясы, экономиканың жеке субъекті-леріне салық салудың ерекше тәртібін (жеңілдетілген және қарапайым-датылған) қолдануымен байланысты.</a:t>
            </a:r>
            <a:endParaRPr lang="ru-RU" altLang="ru-RU" sz="2400" dirty="0" smtClean="0">
              <a:latin typeface="Arial" pitchFamily="34" charset="0"/>
              <a:cs typeface="Arial" pitchFamily="34" charset="0"/>
            </a:endParaRPr>
          </a:p>
          <a:p>
            <a:pPr indent="215900" algn="just">
              <a:tabLst>
                <a:tab pos="4231005" algn="l"/>
              </a:tabLst>
            </a:pPr>
            <a:endParaRPr lang="ru-RU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23809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613954"/>
            <a:ext cx="10480431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>
              <a:defRPr/>
            </a:pPr>
            <a:r>
              <a:rPr lang="kk-KZ" sz="2000" dirty="0" smtClean="0">
                <a:latin typeface="Arial" pitchFamily="34" charset="0"/>
                <a:cs typeface="Arial" pitchFamily="34" charset="0"/>
              </a:rPr>
              <a:t>Қазіргі кезде Қазақстан Республикасында мынадай салықтар мен </a:t>
            </a:r>
            <a:r>
              <a:rPr lang="kk-KZ" sz="2000" b="1" dirty="0" smtClean="0">
                <a:latin typeface="Arial" pitchFamily="34" charset="0"/>
                <a:cs typeface="Arial" pitchFamily="34" charset="0"/>
              </a:rPr>
              <a:t>міндетті төлемдер 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қызмет атқарады: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360363"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корпорациялық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табыс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салығы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360363"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жеке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табыс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салығы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360363"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қосылған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құн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салығы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360363"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акциздер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360363"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жер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қойнауын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пайдаланушылардың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салықтары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мен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арнайы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төлемдері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360363"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әлеуметтік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360363"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жер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салығы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360363"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көлік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құралдары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салығы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360363">
              <a:buFontTx/>
              <a:buChar char="-"/>
              <a:defRPr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мүлік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салығы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360363">
              <a:defRPr/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Алымдар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: 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indent="360363">
              <a:defRPr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заңды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тұлғаларды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тіркегені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үшін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алым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360363">
              <a:defRPr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жеке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кәсіпкерлерді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тіркегені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үшін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алым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360363">
              <a:defRPr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жылжымайтын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мүлікке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құқықтарды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олармен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жасалған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мәмілелерді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тіркегені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үшін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алым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tabLst>
                <a:tab pos="4231005" algn="l"/>
              </a:tabLst>
            </a:pPr>
            <a:endParaRPr lang="ru-RU" sz="2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51350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66651" y="668214"/>
            <a:ext cx="1062161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 algn="just">
              <a:defRPr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indent="360363" algn="just">
              <a:defRPr/>
            </a:pP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қызметі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органдарының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міндеттері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 algn="just">
              <a:defRPr/>
            </a:pPr>
            <a:r>
              <a:rPr lang="kk-KZ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төлеушінің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құқықтарын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сақтау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 algn="just">
              <a:defRPr/>
            </a:pPr>
            <a:r>
              <a:rPr lang="kk-KZ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мемлекет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мүддесін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қорғау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 algn="just">
              <a:defRPr/>
            </a:pPr>
            <a:r>
              <a:rPr lang="kk-KZ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төлеушілердің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міндеттемелерін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дұрыс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орындауын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жинақтаушы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зейнетақы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қорына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міндетті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зейнетақы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жарналарын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толық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әрі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уақтылы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аударуын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бақылау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 algn="just">
              <a:defRPr/>
            </a:pPr>
            <a:r>
              <a:rPr lang="kk-KZ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төлеушілердің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салу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объектілерінің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төленетін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басқа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да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міндетті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төлемдердің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есебін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жүргізу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 algn="just">
              <a:defRPr/>
            </a:pPr>
            <a:r>
              <a:rPr lang="kk-KZ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тексерулерін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нұсқама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бойынша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жүргізу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 algn="just">
              <a:defRPr/>
            </a:pPr>
            <a:r>
              <a:rPr lang="kk-KZ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құпиясын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сақтау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 algn="just">
              <a:defRPr/>
            </a:pPr>
            <a:r>
              <a:rPr lang="kk-KZ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заңнамасын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бұзған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төлеушілерге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әкімшілік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шараларын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қолдану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 algn="just">
              <a:defRPr/>
            </a:pPr>
            <a:r>
              <a:rPr lang="kk-KZ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мемлекет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меншігіне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айналған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мүліктерді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есепке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алу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сақтау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бағалау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өткізу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оны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өткізуден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түскен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түсімнің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бюджетке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толық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әрі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уақтылы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түсуін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бақылау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т.б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885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01337" y="562708"/>
            <a:ext cx="1093310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 algn="just"/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360363" algn="just"/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360363" algn="just"/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қызметі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органдарының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негізгі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құқықтары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: </a:t>
            </a:r>
            <a:endParaRPr lang="ru-RU" altLang="ru-RU" sz="2000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Кодексіне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сәйкес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кесімдік-құқықтық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актілерді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жасау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бекіту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000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Өз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үкілеттігі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ауқымында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міндеттемелерінің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туындауы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атқарылуы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тоқтатылуына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байланысты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түсініктеме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беру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000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салықтық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бақылауды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жүргізу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000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Қазақстан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Республикасы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заңнамасында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бекітілген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талаптарды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сабақтай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отырып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төлеушінің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міндеттемесімен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байланысты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ақша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қаражаттарының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құжаттарын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бухгалтерлік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кітаптарды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есептерді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сметаларды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қолма-қол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ақшаны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бағалы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қағаздарды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есеп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айырысуларды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декларацияларды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өзге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де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құжаттарды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тексеру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000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төлеушіден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есептелген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төленген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бюджетке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төленетін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басқа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да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міндетті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төлемдер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туралы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жинақтаушы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зейнетақы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қорына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жасалатын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міндетті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зейнетақы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жарналары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туралы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құжаттарды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талап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ету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000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салықтық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тексеру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барысында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заңдылықтарын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бұзушылықтарды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растайтын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құжаттарды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тәркілеу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000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Қазақстан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Республикасы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үкіметі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бекіткен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тізбе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бойынша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төлеушіден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электрондық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құжаттарды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000" dirty="0" err="1" smtClean="0">
                <a:latin typeface="Arial" pitchFamily="34" charset="0"/>
                <a:cs typeface="Arial" pitchFamily="34" charset="0"/>
              </a:rPr>
              <a:t>алу</a:t>
            </a:r>
            <a:r>
              <a:rPr lang="en-US" altLang="ru-RU" sz="20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321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3771" y="720969"/>
            <a:ext cx="10136275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 algn="just"/>
            <a:endParaRPr lang="ru-RU" alt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360363" algn="just"/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Аудан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бойынша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комитеті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мынадай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бөлімдерден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құралған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: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төлеушілермен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жұмыс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істеу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бөлімі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аудиті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бөлімі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еріксіз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өндіру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бөлімі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құқықтық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қамтамасыз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ету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бөлімі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ұйымдастыру-бақылау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бөлімі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ақпаратпен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қамтамасыз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ету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есеп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бөлімі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/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Енді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әрбір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бөлімнің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негізгі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қызметтерін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қысқаша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көрсетсек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ол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төмендегідей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: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/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төлеушілермен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жұмыс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істеу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бөлімінің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негізгі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қызметі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: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/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төлеушілердің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есебін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жүргізу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/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төлеушілерге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тіркеу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нөмірін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беру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/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төлеушілерге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заңнамаларын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түсіндіру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/>
            <a:r>
              <a:rPr lang="ru-RU" altLang="ru-RU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есеп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құжаттарын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декларацияларды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қабылдау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олардың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дұрыс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жасалғанын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камералдық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тексеру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altLang="ru-RU" sz="2200" dirty="0" smtClean="0">
              <a:latin typeface="Arial" pitchFamily="34" charset="0"/>
              <a:cs typeface="Arial" pitchFamily="34" charset="0"/>
            </a:endParaRPr>
          </a:p>
          <a:p>
            <a:pPr indent="360363"/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патент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беру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ru-RU" sz="2200" dirty="0" err="1" smtClean="0">
                <a:latin typeface="Arial" pitchFamily="34" charset="0"/>
                <a:cs typeface="Arial" pitchFamily="34" charset="0"/>
              </a:rPr>
              <a:t>т.б</a:t>
            </a:r>
            <a:r>
              <a:rPr lang="en-US" altLang="ru-RU" sz="2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altLang="ru-RU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174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59598" y="369277"/>
            <a:ext cx="10287001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 algn="just">
              <a:defRPr/>
            </a:pP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Салықтық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аудит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бөлімінің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негізгі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қызметі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: </a:t>
            </a:r>
            <a:endParaRPr lang="ru-RU" sz="2300" dirty="0" smtClean="0">
              <a:latin typeface="Arial" pitchFamily="34" charset="0"/>
              <a:cs typeface="Arial" pitchFamily="34" charset="0"/>
            </a:endParaRPr>
          </a:p>
          <a:p>
            <a:pPr indent="360363" algn="just">
              <a:defRPr/>
            </a:pPr>
            <a:r>
              <a:rPr lang="kk-KZ" sz="23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құжаттық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тексерулер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жүргізу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300" dirty="0" smtClean="0">
              <a:latin typeface="Arial" pitchFamily="34" charset="0"/>
              <a:cs typeface="Arial" pitchFamily="34" charset="0"/>
            </a:endParaRPr>
          </a:p>
          <a:p>
            <a:pPr indent="360363" algn="just">
              <a:defRPr/>
            </a:pPr>
            <a:r>
              <a:rPr lang="kk-KZ" sz="23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кәсіпорындардың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жабылуына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байланысты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тексеру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жүргізу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300" dirty="0" smtClean="0">
              <a:latin typeface="Arial" pitchFamily="34" charset="0"/>
              <a:cs typeface="Arial" pitchFamily="34" charset="0"/>
            </a:endParaRPr>
          </a:p>
          <a:p>
            <a:pPr indent="360363" algn="just">
              <a:defRPr/>
            </a:pPr>
            <a:r>
              <a:rPr lang="kk-KZ" sz="23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комитетіне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түскен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арыздарды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өтініштерді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тексеру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300" dirty="0" smtClean="0">
              <a:latin typeface="Arial" pitchFamily="34" charset="0"/>
              <a:cs typeface="Arial" pitchFamily="34" charset="0"/>
            </a:endParaRPr>
          </a:p>
          <a:p>
            <a:pPr indent="360363" algn="just">
              <a:defRPr/>
            </a:pPr>
            <a:r>
              <a:rPr lang="kk-KZ" sz="23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хронометраждық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зерттеу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жүргізу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арқылы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патент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құнының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дұрыстығын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тексеру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т.б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.; </a:t>
            </a:r>
            <a:endParaRPr lang="ru-RU" sz="2300" dirty="0" smtClean="0">
              <a:latin typeface="Arial" pitchFamily="34" charset="0"/>
              <a:cs typeface="Arial" pitchFamily="34" charset="0"/>
            </a:endParaRPr>
          </a:p>
          <a:p>
            <a:pPr indent="360363" algn="just">
              <a:defRPr/>
            </a:pP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Салықтарды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еріксіз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өндіру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бөлімінің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негізгі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қызметі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300" dirty="0" smtClean="0">
              <a:latin typeface="Arial" pitchFamily="34" charset="0"/>
              <a:cs typeface="Arial" pitchFamily="34" charset="0"/>
            </a:endParaRPr>
          </a:p>
          <a:p>
            <a:pPr indent="360363" algn="just">
              <a:defRPr/>
            </a:pPr>
            <a:r>
              <a:rPr lang="kk-KZ" sz="23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төлеушілердің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бюджетке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төленбеген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қарыздарын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анықтау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талдау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2300" dirty="0" smtClean="0">
              <a:latin typeface="Arial" pitchFamily="34" charset="0"/>
              <a:cs typeface="Arial" pitchFamily="34" charset="0"/>
            </a:endParaRPr>
          </a:p>
          <a:p>
            <a:pPr indent="360363" algn="just">
              <a:defRPr/>
            </a:pPr>
            <a:r>
              <a:rPr lang="kk-KZ" sz="23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төлеушінің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есеп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шотынан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салықты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өндіріп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алу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туралы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үкім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шығару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300" dirty="0" smtClean="0">
              <a:latin typeface="Arial" pitchFamily="34" charset="0"/>
              <a:cs typeface="Arial" pitchFamily="34" charset="0"/>
            </a:endParaRPr>
          </a:p>
          <a:p>
            <a:pPr indent="360363" algn="just">
              <a:defRPr/>
            </a:pPr>
            <a:r>
              <a:rPr lang="kk-KZ" sz="23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салықтан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қарызы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бар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төлеушілердің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банктегі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шоттарын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тексеру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300" dirty="0" smtClean="0">
              <a:latin typeface="Arial" pitchFamily="34" charset="0"/>
              <a:cs typeface="Arial" pitchFamily="34" charset="0"/>
            </a:endParaRPr>
          </a:p>
          <a:p>
            <a:pPr indent="360363" algn="just">
              <a:defRPr/>
            </a:pPr>
            <a:r>
              <a:rPr lang="kk-KZ" sz="23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төлеушілердің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мүліктерін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тәркілеу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300" dirty="0" smtClean="0">
              <a:latin typeface="Arial" pitchFamily="34" charset="0"/>
              <a:cs typeface="Arial" pitchFamily="34" charset="0"/>
            </a:endParaRPr>
          </a:p>
          <a:p>
            <a:pPr indent="360363" algn="just">
              <a:defRPr/>
            </a:pPr>
            <a:r>
              <a:rPr lang="kk-KZ" sz="23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аукцион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ұйымдастырып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тәркіленген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мүлікті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сатып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бюджетке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салықты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түсіру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23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564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104</TotalTime>
  <Words>943</Words>
  <Application>Microsoft Office PowerPoint</Application>
  <PresentationFormat>Произвольный</PresentationFormat>
  <Paragraphs>109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29</cp:revision>
  <dcterms:created xsi:type="dcterms:W3CDTF">2020-01-22T17:14:51Z</dcterms:created>
  <dcterms:modified xsi:type="dcterms:W3CDTF">2023-01-10T15:50:10Z</dcterms:modified>
</cp:coreProperties>
</file>